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608" y="692696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 do</a:t>
            </a:r>
          </a:p>
          <a:p>
            <a:r>
              <a:rPr lang="en-US" altLang="zh-CN" strike="sngStrike" dirty="0" smtClean="0"/>
              <a:t>1 turbo</a:t>
            </a:r>
            <a:r>
              <a:rPr lang="zh-CN" altLang="en-US" strike="sngStrike" dirty="0" smtClean="0"/>
              <a:t>的迭代译码</a:t>
            </a:r>
            <a:endParaRPr lang="en-US" altLang="zh-CN" strike="sngStrike" dirty="0" smtClean="0"/>
          </a:p>
          <a:p>
            <a:r>
              <a:rPr lang="en-US" altLang="zh-CN" strike="sngStrike" dirty="0" smtClean="0"/>
              <a:t>2 turbo</a:t>
            </a:r>
            <a:r>
              <a:rPr lang="zh-CN" altLang="en-US" strike="sngStrike" dirty="0" smtClean="0"/>
              <a:t>八状态转换图</a:t>
            </a:r>
            <a:endParaRPr lang="en-US" altLang="zh-CN" strike="sngStrike" dirty="0" smtClean="0"/>
          </a:p>
          <a:p>
            <a:r>
              <a:rPr lang="en-US" altLang="zh-CN" dirty="0" smtClean="0"/>
              <a:t>3 CCM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psnr</a:t>
            </a:r>
            <a:endParaRPr lang="en-US" altLang="zh-CN" dirty="0" smtClean="0"/>
          </a:p>
          <a:p>
            <a:r>
              <a:rPr lang="en-US" altLang="zh-CN" strike="sngStrike" dirty="0" smtClean="0"/>
              <a:t>4 COQRC</a:t>
            </a:r>
            <a:r>
              <a:rPr lang="zh-CN" altLang="en-US" strike="sngStrike" dirty="0" smtClean="0"/>
              <a:t>的直观效果图</a:t>
            </a:r>
            <a:endParaRPr lang="en-US" altLang="zh-CN" strike="sngStrike" dirty="0" smtClean="0"/>
          </a:p>
          <a:p>
            <a:r>
              <a:rPr lang="en-US" altLang="zh-CN" dirty="0" smtClean="0"/>
              <a:t>5 TURBO</a:t>
            </a:r>
            <a:r>
              <a:rPr lang="zh-CN" altLang="en-US" dirty="0" smtClean="0"/>
              <a:t>在不同参数下的性能的文献</a:t>
            </a:r>
            <a:endParaRPr lang="en-US" altLang="zh-CN" dirty="0" smtClean="0"/>
          </a:p>
          <a:p>
            <a:r>
              <a:rPr lang="en-US" altLang="zh-CN" strike="sngStrike" dirty="0" smtClean="0"/>
              <a:t>6 </a:t>
            </a:r>
            <a:r>
              <a:rPr lang="zh-CN" altLang="en-US" strike="sngStrike" dirty="0" smtClean="0"/>
              <a:t>不同稀疏性</a:t>
            </a:r>
            <a:r>
              <a:rPr lang="en-US" altLang="zh-CN" strike="sngStrike" dirty="0" smtClean="0"/>
              <a:t>CCM</a:t>
            </a:r>
            <a:r>
              <a:rPr lang="zh-CN" altLang="en-US" strike="sngStrike" dirty="0" smtClean="0"/>
              <a:t>的谱效率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9183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1"/>
            <a:ext cx="5112567" cy="28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207025"/>
            <a:ext cx="146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Psnr=34.9943</a:t>
            </a:r>
          </a:p>
          <a:p>
            <a:r>
              <a:rPr lang="en-US" altLang="zh-CN" smtClean="0"/>
              <a:t> </a:t>
            </a:r>
            <a:r>
              <a:rPr lang="en-US" altLang="zh-CN" smtClean="0"/>
              <a:t>QP=31</a:t>
            </a: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3" y="3789040"/>
            <a:ext cx="5093113" cy="286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28184" y="4149080"/>
            <a:ext cx="146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Psnr=48.8051</a:t>
            </a:r>
          </a:p>
          <a:p>
            <a:r>
              <a:rPr lang="en-US" altLang="zh-CN" smtClean="0"/>
              <a:t> </a:t>
            </a:r>
            <a:r>
              <a:rPr lang="en-US" altLang="zh-CN" smtClean="0"/>
              <a:t>QP=16</a:t>
            </a:r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224913"/>
            <a:ext cx="2242939" cy="1852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651" y="4795411"/>
            <a:ext cx="2180456" cy="179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40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88640"/>
            <a:ext cx="5112568" cy="288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6176" y="260648"/>
            <a:ext cx="146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Psnr=49.9747</a:t>
            </a:r>
          </a:p>
          <a:p>
            <a:r>
              <a:rPr lang="en-US" altLang="zh-CN" smtClean="0"/>
              <a:t> </a:t>
            </a:r>
            <a:r>
              <a:rPr lang="en-US" altLang="zh-CN" smtClean="0"/>
              <a:t>QP=12</a:t>
            </a:r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94" y="3429000"/>
            <a:ext cx="5103603" cy="288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85400" y="357301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QP=15</a:t>
            </a:r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72741"/>
            <a:ext cx="2333997" cy="190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65104"/>
            <a:ext cx="2376469" cy="1944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92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60648"/>
            <a:ext cx="3960440" cy="222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26064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QP=27</a:t>
            </a:r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0" y="2780928"/>
            <a:ext cx="396054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04047" y="285293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QP=29</a:t>
            </a:r>
            <a:endParaRPr lang="zh-CN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764704"/>
            <a:ext cx="1964330" cy="161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3"/>
            <a:ext cx="211959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44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79712" y="7647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979712" y="1061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979712" y="13126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79712" y="22768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79712" y="256490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92895" y="1700808"/>
            <a:ext cx="461665" cy="4320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mtClean="0"/>
              <a:t>…..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03848" y="764704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03848" y="1014335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203848" y="130229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03848" y="227687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203848" y="2564904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45023" y="1700808"/>
            <a:ext cx="461665" cy="4320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mtClean="0"/>
              <a:t>…..</a:t>
            </a:r>
            <a:endParaRPr lang="zh-CN" altLang="en-US"/>
          </a:p>
        </p:txBody>
      </p:sp>
      <p:cxnSp>
        <p:nvCxnSpPr>
          <p:cNvPr id="18" name="直接连接符 17"/>
          <p:cNvCxnSpPr>
            <a:stCxn id="4" idx="6"/>
            <a:endCxn id="11" idx="1"/>
          </p:cNvCxnSpPr>
          <p:nvPr/>
        </p:nvCxnSpPr>
        <p:spPr>
          <a:xfrm>
            <a:off x="2123728" y="836712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4" idx="6"/>
            <a:endCxn id="12" idx="1"/>
          </p:cNvCxnSpPr>
          <p:nvPr/>
        </p:nvCxnSpPr>
        <p:spPr>
          <a:xfrm>
            <a:off x="2123728" y="836712"/>
            <a:ext cx="1080120" cy="24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" idx="6"/>
            <a:endCxn id="11" idx="1"/>
          </p:cNvCxnSpPr>
          <p:nvPr/>
        </p:nvCxnSpPr>
        <p:spPr>
          <a:xfrm flipV="1">
            <a:off x="2123728" y="836712"/>
            <a:ext cx="1080120" cy="296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5" idx="1"/>
            <a:endCxn id="14" idx="1"/>
          </p:cNvCxnSpPr>
          <p:nvPr/>
        </p:nvCxnSpPr>
        <p:spPr>
          <a:xfrm>
            <a:off x="2000803" y="1082211"/>
            <a:ext cx="1203045" cy="1266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6" idx="6"/>
            <a:endCxn id="11" idx="1"/>
          </p:cNvCxnSpPr>
          <p:nvPr/>
        </p:nvCxnSpPr>
        <p:spPr>
          <a:xfrm flipV="1">
            <a:off x="2123728" y="836712"/>
            <a:ext cx="1080120" cy="547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6" idx="6"/>
            <a:endCxn id="15" idx="1"/>
          </p:cNvCxnSpPr>
          <p:nvPr/>
        </p:nvCxnSpPr>
        <p:spPr>
          <a:xfrm>
            <a:off x="2123728" y="1384688"/>
            <a:ext cx="1080120" cy="125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7" idx="6"/>
            <a:endCxn id="13" idx="1"/>
          </p:cNvCxnSpPr>
          <p:nvPr/>
        </p:nvCxnSpPr>
        <p:spPr>
          <a:xfrm flipV="1">
            <a:off x="2123728" y="1374304"/>
            <a:ext cx="1080120" cy="97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7" idx="6"/>
            <a:endCxn id="12" idx="1"/>
          </p:cNvCxnSpPr>
          <p:nvPr/>
        </p:nvCxnSpPr>
        <p:spPr>
          <a:xfrm flipV="1">
            <a:off x="2123728" y="1086343"/>
            <a:ext cx="1080120" cy="126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8" idx="6"/>
            <a:endCxn id="14" idx="1"/>
          </p:cNvCxnSpPr>
          <p:nvPr/>
        </p:nvCxnSpPr>
        <p:spPr>
          <a:xfrm flipV="1">
            <a:off x="2123728" y="2348880"/>
            <a:ext cx="108012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8" idx="6"/>
            <a:endCxn id="15" idx="1"/>
          </p:cNvCxnSpPr>
          <p:nvPr/>
        </p:nvCxnSpPr>
        <p:spPr>
          <a:xfrm>
            <a:off x="2123728" y="2636912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04255" y="279277"/>
            <a:ext cx="115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变量节点</a:t>
            </a:r>
            <a:endParaRPr lang="zh-CN" altLang="en-US" sz="1600"/>
          </a:p>
        </p:txBody>
      </p:sp>
      <p:sp>
        <p:nvSpPr>
          <p:cNvPr id="40" name="TextBox 39"/>
          <p:cNvSpPr txBox="1"/>
          <p:nvPr/>
        </p:nvSpPr>
        <p:spPr>
          <a:xfrm>
            <a:off x="2663788" y="279277"/>
            <a:ext cx="115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约束节点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51493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1700808"/>
            <a:ext cx="576064" cy="3024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信道输出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700808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Log-map1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11960" y="1700808"/>
            <a:ext cx="122413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外信息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267744" y="2852936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地址选择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生成器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39952" y="2852936"/>
            <a:ext cx="1374679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地址选择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生成器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609258" y="1700808"/>
            <a:ext cx="123313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Log-map2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50690" y="4149080"/>
            <a:ext cx="1363941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交织器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402235" y="5183338"/>
            <a:ext cx="14401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Log-map1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652120" y="368660"/>
            <a:ext cx="15841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Systematic2_a</a:t>
            </a:r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存储器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940152" y="2852936"/>
            <a:ext cx="1498087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Systematic_a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存储器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971600" y="1864357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971600" y="217722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8" idx="1"/>
          </p:cNvCxnSpPr>
          <p:nvPr/>
        </p:nvCxnSpPr>
        <p:spPr>
          <a:xfrm>
            <a:off x="3707904" y="2060848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8" idx="3"/>
            <a:endCxn id="16" idx="2"/>
          </p:cNvCxnSpPr>
          <p:nvPr/>
        </p:nvCxnSpPr>
        <p:spPr>
          <a:xfrm flipV="1">
            <a:off x="5436096" y="2044377"/>
            <a:ext cx="954106" cy="1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576749" y="2023876"/>
            <a:ext cx="1032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0" idx="3"/>
            <a:endCxn id="15" idx="1"/>
          </p:cNvCxnSpPr>
          <p:nvPr/>
        </p:nvCxnSpPr>
        <p:spPr>
          <a:xfrm>
            <a:off x="5514631" y="3212976"/>
            <a:ext cx="425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0" idx="2"/>
          </p:cNvCxnSpPr>
          <p:nvPr/>
        </p:nvCxnSpPr>
        <p:spPr>
          <a:xfrm>
            <a:off x="7263299" y="3111466"/>
            <a:ext cx="693077" cy="2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1"/>
            <a:endCxn id="4" idx="3"/>
          </p:cNvCxnSpPr>
          <p:nvPr/>
        </p:nvCxnSpPr>
        <p:spPr>
          <a:xfrm flipH="1">
            <a:off x="971600" y="3212976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2" idx="0"/>
            <a:endCxn id="10" idx="2"/>
          </p:cNvCxnSpPr>
          <p:nvPr/>
        </p:nvCxnSpPr>
        <p:spPr>
          <a:xfrm flipH="1" flipV="1">
            <a:off x="4827292" y="3573016"/>
            <a:ext cx="5369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0" idx="0"/>
            <a:endCxn id="8" idx="2"/>
          </p:cNvCxnSpPr>
          <p:nvPr/>
        </p:nvCxnSpPr>
        <p:spPr>
          <a:xfrm flipH="1" flipV="1">
            <a:off x="4824028" y="2420888"/>
            <a:ext cx="326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15" idx="0"/>
            <a:endCxn id="16" idx="4"/>
          </p:cNvCxnSpPr>
          <p:nvPr/>
        </p:nvCxnSpPr>
        <p:spPr>
          <a:xfrm flipH="1" flipV="1">
            <a:off x="6669233" y="2323408"/>
            <a:ext cx="19963" cy="52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16" idx="0"/>
          </p:cNvCxnSpPr>
          <p:nvPr/>
        </p:nvCxnSpPr>
        <p:spPr>
          <a:xfrm flipH="1" flipV="1">
            <a:off x="6650505" y="1104538"/>
            <a:ext cx="18728" cy="66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11" idx="2"/>
            <a:endCxn id="20" idx="0"/>
          </p:cNvCxnSpPr>
          <p:nvPr/>
        </p:nvCxnSpPr>
        <p:spPr>
          <a:xfrm>
            <a:off x="8225827" y="2420888"/>
            <a:ext cx="958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258219" y="3960186"/>
            <a:ext cx="15841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Systematic1_a</a:t>
            </a:r>
          </a:p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存储器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72" name="直接箭头连接符 71"/>
          <p:cNvCxnSpPr>
            <a:stCxn id="20" idx="4"/>
          </p:cNvCxnSpPr>
          <p:nvPr/>
        </p:nvCxnSpPr>
        <p:spPr>
          <a:xfrm>
            <a:off x="8235407" y="3410998"/>
            <a:ext cx="0" cy="54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/>
          <p:cNvCxnSpPr>
            <a:endCxn id="13" idx="1"/>
          </p:cNvCxnSpPr>
          <p:nvPr/>
        </p:nvCxnSpPr>
        <p:spPr>
          <a:xfrm>
            <a:off x="1384366" y="2177223"/>
            <a:ext cx="6017869" cy="3366155"/>
          </a:xfrm>
          <a:prstGeom prst="bentConnector3">
            <a:avLst>
              <a:gd name="adj1" fmla="val 13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连接符 76"/>
          <p:cNvCxnSpPr/>
          <p:nvPr/>
        </p:nvCxnSpPr>
        <p:spPr>
          <a:xfrm flipV="1">
            <a:off x="971600" y="2224397"/>
            <a:ext cx="6637658" cy="363775"/>
          </a:xfrm>
          <a:prstGeom prst="bentConnector3">
            <a:avLst>
              <a:gd name="adj1" fmla="val 94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0" idx="2"/>
          </p:cNvCxnSpPr>
          <p:nvPr/>
        </p:nvCxnSpPr>
        <p:spPr>
          <a:xfrm>
            <a:off x="8050307" y="4680266"/>
            <a:ext cx="5080" cy="503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stCxn id="13" idx="3"/>
            <a:endCxn id="8" idx="0"/>
          </p:cNvCxnSpPr>
          <p:nvPr/>
        </p:nvCxnSpPr>
        <p:spPr>
          <a:xfrm flipH="1" flipV="1">
            <a:off x="4824028" y="1700808"/>
            <a:ext cx="4018367" cy="3842570"/>
          </a:xfrm>
          <a:prstGeom prst="bentConnector4">
            <a:avLst>
              <a:gd name="adj1" fmla="val -5689"/>
              <a:gd name="adj2" fmla="val 141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966652" y="1445871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systematic0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1060975" y="183105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yparity1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24834" y="1704525"/>
            <a:ext cx="47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ext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3587956" y="252797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yparity2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6709863" y="1414927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systematic2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8221326" y="2452246"/>
            <a:ext cx="5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ext2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6776792" y="4737333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systematic1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7576651" y="91280"/>
            <a:ext cx="5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ext3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6367256" y="1724687"/>
            <a:ext cx="643880" cy="639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smtClean="0"/>
              <a:t>+</a:t>
            </a:r>
            <a:endParaRPr lang="zh-CN" altLang="en-US" sz="4400" b="1"/>
          </a:p>
        </p:txBody>
      </p:sp>
      <p:sp>
        <p:nvSpPr>
          <p:cNvPr id="48" name="椭圆 47"/>
          <p:cNvSpPr/>
          <p:nvPr/>
        </p:nvSpPr>
        <p:spPr>
          <a:xfrm>
            <a:off x="7956376" y="2897302"/>
            <a:ext cx="564034" cy="5349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smtClean="0"/>
              <a:t>+</a:t>
            </a:r>
            <a:endParaRPr lang="zh-CN" altLang="en-US" sz="4400" b="1"/>
          </a:p>
        </p:txBody>
      </p:sp>
    </p:spTree>
    <p:extLst>
      <p:ext uri="{BB962C8B-B14F-4D97-AF65-F5344CB8AC3E}">
        <p14:creationId xmlns:p14="http://schemas.microsoft.com/office/powerpoint/2010/main" val="70910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876" y="259656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译码器</a:t>
            </a: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3848" y="2636912"/>
            <a:ext cx="129614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交织器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03848" y="429309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解交织器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195736" y="2636912"/>
            <a:ext cx="643880" cy="639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smtClean="0"/>
              <a:t>+</a:t>
            </a:r>
            <a:endParaRPr lang="zh-CN" altLang="en-US" sz="4400" b="1"/>
          </a:p>
        </p:txBody>
      </p:sp>
      <p:sp>
        <p:nvSpPr>
          <p:cNvPr id="13" name="椭圆 12"/>
          <p:cNvSpPr/>
          <p:nvPr/>
        </p:nvSpPr>
        <p:spPr>
          <a:xfrm>
            <a:off x="4941168" y="4323705"/>
            <a:ext cx="643880" cy="6393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smtClean="0"/>
              <a:t>+</a:t>
            </a:r>
            <a:endParaRPr lang="zh-CN" altLang="en-US" sz="4400" b="1"/>
          </a:p>
        </p:txBody>
      </p:sp>
      <p:sp>
        <p:nvSpPr>
          <p:cNvPr id="14" name="矩形 13"/>
          <p:cNvSpPr/>
          <p:nvPr/>
        </p:nvSpPr>
        <p:spPr>
          <a:xfrm>
            <a:off x="5592638" y="2605531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译码器</a:t>
            </a: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36096" y="1808820"/>
            <a:ext cx="103517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交织器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236296" y="2605531"/>
            <a:ext cx="1296144" cy="430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解交织器</a:t>
            </a:r>
            <a:endParaRPr lang="zh-CN" altLang="en-US"/>
          </a:p>
        </p:txBody>
      </p:sp>
      <p:cxnSp>
        <p:nvCxnSpPr>
          <p:cNvPr id="18" name="直接箭头连接符 17"/>
          <p:cNvCxnSpPr>
            <a:stCxn id="4" idx="3"/>
            <a:endCxn id="11" idx="2"/>
          </p:cNvCxnSpPr>
          <p:nvPr/>
        </p:nvCxnSpPr>
        <p:spPr>
          <a:xfrm>
            <a:off x="1766020" y="2956602"/>
            <a:ext cx="4297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6"/>
            <a:endCxn id="8" idx="1"/>
          </p:cNvCxnSpPr>
          <p:nvPr/>
        </p:nvCxnSpPr>
        <p:spPr>
          <a:xfrm>
            <a:off x="2839616" y="2956602"/>
            <a:ext cx="364232" cy="43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3"/>
            <a:endCxn id="14" idx="1"/>
          </p:cNvCxnSpPr>
          <p:nvPr/>
        </p:nvCxnSpPr>
        <p:spPr>
          <a:xfrm>
            <a:off x="4499992" y="2960948"/>
            <a:ext cx="1092646" cy="4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6" idx="1"/>
          </p:cNvCxnSpPr>
          <p:nvPr/>
        </p:nvCxnSpPr>
        <p:spPr>
          <a:xfrm>
            <a:off x="6888782" y="2820770"/>
            <a:ext cx="3475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5" idx="2"/>
          </p:cNvCxnSpPr>
          <p:nvPr/>
        </p:nvCxnSpPr>
        <p:spPr>
          <a:xfrm>
            <a:off x="5953683" y="2312876"/>
            <a:ext cx="0" cy="283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660232" y="1484784"/>
            <a:ext cx="0" cy="1111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263108" y="2956602"/>
            <a:ext cx="0" cy="1336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83568" y="1808820"/>
            <a:ext cx="0" cy="787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403648" y="1808820"/>
            <a:ext cx="0" cy="787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1980878" y="2040673"/>
            <a:ext cx="536798" cy="9159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3" idx="2"/>
          </p:cNvCxnSpPr>
          <p:nvPr/>
        </p:nvCxnSpPr>
        <p:spPr>
          <a:xfrm flipH="1">
            <a:off x="4499992" y="4643395"/>
            <a:ext cx="441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14" idx="3"/>
            <a:endCxn id="13" idx="6"/>
          </p:cNvCxnSpPr>
          <p:nvPr/>
        </p:nvCxnSpPr>
        <p:spPr>
          <a:xfrm flipH="1">
            <a:off x="5585048" y="2965571"/>
            <a:ext cx="1303734" cy="1677824"/>
          </a:xfrm>
          <a:prstGeom prst="bentConnector3">
            <a:avLst>
              <a:gd name="adj1" fmla="val -175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9" idx="1"/>
            <a:endCxn id="4" idx="1"/>
          </p:cNvCxnSpPr>
          <p:nvPr/>
        </p:nvCxnSpPr>
        <p:spPr>
          <a:xfrm rot="10800000">
            <a:off x="469876" y="2956602"/>
            <a:ext cx="2733972" cy="1696534"/>
          </a:xfrm>
          <a:prstGeom prst="bentConnector3">
            <a:avLst>
              <a:gd name="adj1" fmla="val 1083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11" idx="4"/>
          </p:cNvCxnSpPr>
          <p:nvPr/>
        </p:nvCxnSpPr>
        <p:spPr>
          <a:xfrm flipV="1">
            <a:off x="2517676" y="3276292"/>
            <a:ext cx="0" cy="13671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15" idx="0"/>
          </p:cNvCxnSpPr>
          <p:nvPr/>
        </p:nvCxnSpPr>
        <p:spPr>
          <a:xfrm>
            <a:off x="5953683" y="1484784"/>
            <a:ext cx="0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14278" y="3209350"/>
            <a:ext cx="52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/>
              <a:t>-</a:t>
            </a:r>
            <a:endParaRPr lang="zh-CN" altLang="en-US" sz="4800"/>
          </a:p>
        </p:txBody>
      </p:sp>
      <p:sp>
        <p:nvSpPr>
          <p:cNvPr id="52" name="TextBox 51"/>
          <p:cNvSpPr txBox="1"/>
          <p:nvPr/>
        </p:nvSpPr>
        <p:spPr>
          <a:xfrm>
            <a:off x="5330037" y="3492708"/>
            <a:ext cx="52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mtClean="0"/>
              <a:t>-</a:t>
            </a:r>
            <a:endParaRPr lang="zh-CN" altLang="en-US" sz="4800"/>
          </a:p>
        </p:txBody>
      </p:sp>
      <p:sp>
        <p:nvSpPr>
          <p:cNvPr id="53" name="TextBox 52"/>
          <p:cNvSpPr txBox="1"/>
          <p:nvPr/>
        </p:nvSpPr>
        <p:spPr>
          <a:xfrm>
            <a:off x="253852" y="133884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(0)</a:t>
            </a:r>
            <a:endParaRPr lang="zh-CN" altLang="en-US" sz="2400" baseline="30000"/>
          </a:p>
        </p:txBody>
      </p:sp>
      <p:sp>
        <p:nvSpPr>
          <p:cNvPr id="54" name="TextBox 53"/>
          <p:cNvSpPr txBox="1"/>
          <p:nvPr/>
        </p:nvSpPr>
        <p:spPr>
          <a:xfrm>
            <a:off x="1013298" y="133884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(1)</a:t>
            </a:r>
            <a:endParaRPr lang="zh-CN" altLang="en-US" sz="2400" baseline="30000"/>
          </a:p>
        </p:txBody>
      </p:sp>
      <p:sp>
        <p:nvSpPr>
          <p:cNvPr id="55" name="TextBox 54"/>
          <p:cNvSpPr txBox="1"/>
          <p:nvPr/>
        </p:nvSpPr>
        <p:spPr>
          <a:xfrm>
            <a:off x="253852" y="3573650"/>
            <a:ext cx="101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e</a:t>
            </a:r>
            <a:r>
              <a:rPr lang="en-US" altLang="zh-CN" sz="2400" baseline="30000" smtClean="0"/>
              <a:t>(2)</a:t>
            </a:r>
            <a:r>
              <a:rPr lang="en-US" altLang="zh-CN" sz="2400" smtClean="0"/>
              <a:t>(ul)</a:t>
            </a:r>
            <a:endParaRPr lang="zh-CN" altLang="en-US" sz="2400"/>
          </a:p>
        </p:txBody>
      </p:sp>
      <p:sp>
        <p:nvSpPr>
          <p:cNvPr id="56" name="TextBox 55"/>
          <p:cNvSpPr txBox="1"/>
          <p:nvPr/>
        </p:nvSpPr>
        <p:spPr>
          <a:xfrm>
            <a:off x="2839616" y="2124231"/>
            <a:ext cx="101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e</a:t>
            </a:r>
            <a:r>
              <a:rPr lang="en-US" altLang="zh-CN" sz="2400" baseline="30000" smtClean="0"/>
              <a:t>(1)</a:t>
            </a:r>
            <a:r>
              <a:rPr lang="en-US" altLang="zh-CN" sz="2400" smtClean="0"/>
              <a:t>(ul)</a:t>
            </a:r>
            <a:endParaRPr lang="zh-CN" altLang="en-US" sz="2400"/>
          </a:p>
        </p:txBody>
      </p:sp>
      <p:sp>
        <p:nvSpPr>
          <p:cNvPr id="57" name="TextBox 56"/>
          <p:cNvSpPr txBox="1"/>
          <p:nvPr/>
        </p:nvSpPr>
        <p:spPr>
          <a:xfrm>
            <a:off x="1877394" y="1549509"/>
            <a:ext cx="2212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30000" smtClean="0"/>
              <a:t>(1)</a:t>
            </a:r>
            <a:r>
              <a:rPr lang="en-US" altLang="zh-CN" sz="2400" smtClean="0"/>
              <a:t>(ul)-L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(0)</a:t>
            </a:r>
            <a:endParaRPr lang="zh-CN" altLang="en-US" sz="2400" baseline="30000"/>
          </a:p>
        </p:txBody>
      </p:sp>
      <p:sp>
        <p:nvSpPr>
          <p:cNvPr id="58" name="TextBox 57"/>
          <p:cNvSpPr txBox="1"/>
          <p:nvPr/>
        </p:nvSpPr>
        <p:spPr>
          <a:xfrm>
            <a:off x="4423792" y="5024476"/>
            <a:ext cx="101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e</a:t>
            </a:r>
            <a:r>
              <a:rPr lang="en-US" altLang="zh-CN" sz="2400" baseline="30000" smtClean="0"/>
              <a:t>(2)</a:t>
            </a:r>
            <a:r>
              <a:rPr lang="en-US" altLang="zh-CN" sz="2400" smtClean="0"/>
              <a:t>(ul)</a:t>
            </a:r>
            <a:endParaRPr lang="zh-CN" altLang="en-US" sz="2400"/>
          </a:p>
        </p:txBody>
      </p:sp>
      <p:sp>
        <p:nvSpPr>
          <p:cNvPr id="59" name="TextBox 58"/>
          <p:cNvSpPr txBox="1"/>
          <p:nvPr/>
        </p:nvSpPr>
        <p:spPr>
          <a:xfrm>
            <a:off x="4540163" y="2406079"/>
            <a:ext cx="101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e</a:t>
            </a:r>
            <a:r>
              <a:rPr lang="en-US" altLang="zh-CN" sz="2400" baseline="30000" smtClean="0"/>
              <a:t>(1)</a:t>
            </a:r>
            <a:r>
              <a:rPr lang="en-US" altLang="zh-CN" sz="2400" smtClean="0"/>
              <a:t>(ul)</a:t>
            </a:r>
            <a:endParaRPr lang="zh-CN" altLang="en-US" sz="2400"/>
          </a:p>
        </p:txBody>
      </p:sp>
      <p:sp>
        <p:nvSpPr>
          <p:cNvPr id="60" name="TextBox 59"/>
          <p:cNvSpPr txBox="1"/>
          <p:nvPr/>
        </p:nvSpPr>
        <p:spPr>
          <a:xfrm>
            <a:off x="5855239" y="4782343"/>
            <a:ext cx="2212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30000" smtClean="0"/>
              <a:t>(2)</a:t>
            </a:r>
            <a:r>
              <a:rPr lang="en-US" altLang="zh-CN" sz="2400" smtClean="0"/>
              <a:t>(ul)-L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(0)</a:t>
            </a:r>
            <a:endParaRPr lang="zh-CN" altLang="en-US" sz="2400" baseline="30000"/>
          </a:p>
        </p:txBody>
      </p:sp>
      <p:sp>
        <p:nvSpPr>
          <p:cNvPr id="61" name="TextBox 60"/>
          <p:cNvSpPr txBox="1"/>
          <p:nvPr/>
        </p:nvSpPr>
        <p:spPr>
          <a:xfrm>
            <a:off x="5518015" y="102200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(0)</a:t>
            </a:r>
            <a:endParaRPr lang="zh-CN" altLang="en-US" sz="2400" baseline="30000"/>
          </a:p>
        </p:txBody>
      </p:sp>
      <p:sp>
        <p:nvSpPr>
          <p:cNvPr id="62" name="TextBox 61"/>
          <p:cNvSpPr txBox="1"/>
          <p:nvPr/>
        </p:nvSpPr>
        <p:spPr>
          <a:xfrm>
            <a:off x="6409222" y="102200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L</a:t>
            </a:r>
            <a:r>
              <a:rPr lang="en-US" altLang="zh-CN" sz="2400" baseline="-25000" smtClean="0"/>
              <a:t>c</a:t>
            </a:r>
            <a:r>
              <a:rPr lang="en-US" altLang="zh-CN" sz="2400" smtClean="0"/>
              <a:t>r</a:t>
            </a:r>
            <a:r>
              <a:rPr lang="en-US" altLang="zh-CN" sz="2400" baseline="-25000" smtClean="0"/>
              <a:t>l</a:t>
            </a:r>
            <a:r>
              <a:rPr lang="en-US" altLang="zh-CN" sz="2400" baseline="30000" smtClean="0"/>
              <a:t>(2)</a:t>
            </a:r>
            <a:endParaRPr lang="zh-CN" altLang="en-US" sz="2400" baseline="30000"/>
          </a:p>
        </p:txBody>
      </p:sp>
      <p:sp>
        <p:nvSpPr>
          <p:cNvPr id="63" name="TextBox 62"/>
          <p:cNvSpPr txBox="1"/>
          <p:nvPr/>
        </p:nvSpPr>
        <p:spPr>
          <a:xfrm>
            <a:off x="6961589" y="2129305"/>
            <a:ext cx="99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L</a:t>
            </a:r>
            <a:r>
              <a:rPr lang="en-US" altLang="zh-CN" baseline="30000" smtClean="0"/>
              <a:t>(2)</a:t>
            </a:r>
            <a:r>
              <a:rPr lang="en-US" altLang="zh-CN" smtClean="0"/>
              <a:t>(</a:t>
            </a:r>
            <a:r>
              <a:rPr lang="en-US" altLang="zh-CN"/>
              <a:t>ul</a:t>
            </a:r>
            <a:r>
              <a:rPr lang="en-US" altLang="zh-CN" smtClean="0"/>
              <a:t>)</a:t>
            </a:r>
            <a:endParaRPr lang="zh-CN" altLang="en-US"/>
          </a:p>
        </p:txBody>
      </p:sp>
      <p:cxnSp>
        <p:nvCxnSpPr>
          <p:cNvPr id="65" name="直接箭头连接符 64"/>
          <p:cNvCxnSpPr>
            <a:stCxn id="16" idx="3"/>
          </p:cNvCxnSpPr>
          <p:nvPr/>
        </p:nvCxnSpPr>
        <p:spPr>
          <a:xfrm>
            <a:off x="8532440" y="2820770"/>
            <a:ext cx="6115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532440" y="29473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判决</a:t>
            </a:r>
          </a:p>
        </p:txBody>
      </p:sp>
    </p:spTree>
    <p:extLst>
      <p:ext uri="{BB962C8B-B14F-4D97-AF65-F5344CB8AC3E}">
        <p14:creationId xmlns:p14="http://schemas.microsoft.com/office/powerpoint/2010/main" val="171843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79712" y="1261170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s0</a:t>
            </a: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979712" y="5254005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s3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11180" y="5301208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s7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018606" y="3851945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s2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08104" y="3861048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s6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79712" y="2540571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s1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508104" y="2467397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s5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08104" y="1261170"/>
            <a:ext cx="576064" cy="583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s4</a:t>
            </a:r>
            <a:endParaRPr lang="zh-CN" altLang="en-US"/>
          </a:p>
        </p:txBody>
      </p:sp>
      <p:cxnSp>
        <p:nvCxnSpPr>
          <p:cNvPr id="18" name="曲线连接符 17"/>
          <p:cNvCxnSpPr>
            <a:stCxn id="4" idx="2"/>
            <a:endCxn id="4" idx="0"/>
          </p:cNvCxnSpPr>
          <p:nvPr/>
        </p:nvCxnSpPr>
        <p:spPr>
          <a:xfrm rot="10800000" flipH="1">
            <a:off x="1979712" y="1261171"/>
            <a:ext cx="288032" cy="291827"/>
          </a:xfrm>
          <a:prstGeom prst="curvedConnector4">
            <a:avLst>
              <a:gd name="adj1" fmla="val -79366"/>
              <a:gd name="adj2" fmla="val 1783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9" idx="6"/>
            <a:endCxn id="11" idx="2"/>
          </p:cNvCxnSpPr>
          <p:nvPr/>
        </p:nvCxnSpPr>
        <p:spPr>
          <a:xfrm flipV="1">
            <a:off x="2555776" y="1552997"/>
            <a:ext cx="2952328" cy="1279401"/>
          </a:xfrm>
          <a:prstGeom prst="curvedConnector3">
            <a:avLst>
              <a:gd name="adj1" fmla="val 474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7" idx="6"/>
            <a:endCxn id="10" idx="2"/>
          </p:cNvCxnSpPr>
          <p:nvPr/>
        </p:nvCxnSpPr>
        <p:spPr>
          <a:xfrm flipV="1">
            <a:off x="2594670" y="2759224"/>
            <a:ext cx="2913434" cy="13845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5" idx="2"/>
            <a:endCxn id="9" idx="2"/>
          </p:cNvCxnSpPr>
          <p:nvPr/>
        </p:nvCxnSpPr>
        <p:spPr>
          <a:xfrm rot="10800000">
            <a:off x="1979712" y="2832398"/>
            <a:ext cx="12700" cy="2713434"/>
          </a:xfrm>
          <a:prstGeom prst="curvedConnector3">
            <a:avLst>
              <a:gd name="adj1" fmla="val 40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11" idx="0"/>
            <a:endCxn id="7" idx="4"/>
          </p:cNvCxnSpPr>
          <p:nvPr/>
        </p:nvCxnSpPr>
        <p:spPr>
          <a:xfrm rot="16200000" flipH="1" flipV="1">
            <a:off x="2464172" y="1103635"/>
            <a:ext cx="3174429" cy="3489498"/>
          </a:xfrm>
          <a:prstGeom prst="curvedConnector5">
            <a:avLst>
              <a:gd name="adj1" fmla="val -7201"/>
              <a:gd name="adj2" fmla="val 50000"/>
              <a:gd name="adj3" fmla="val 1072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0" idx="4"/>
            <a:endCxn id="8" idx="0"/>
          </p:cNvCxnSpPr>
          <p:nvPr/>
        </p:nvCxnSpPr>
        <p:spPr>
          <a:xfrm rot="5400000">
            <a:off x="5391138" y="3456049"/>
            <a:ext cx="809997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>
            <a:stCxn id="8" idx="4"/>
            <a:endCxn id="6" idx="0"/>
          </p:cNvCxnSpPr>
          <p:nvPr/>
        </p:nvCxnSpPr>
        <p:spPr>
          <a:xfrm rot="16200000" flipH="1">
            <a:off x="5369421" y="4871417"/>
            <a:ext cx="856506" cy="307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6" idx="2"/>
            <a:endCxn id="5" idx="6"/>
          </p:cNvCxnSpPr>
          <p:nvPr/>
        </p:nvCxnSpPr>
        <p:spPr>
          <a:xfrm rot="10800000">
            <a:off x="2555776" y="5545833"/>
            <a:ext cx="2955404" cy="4720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56162" y="685742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1/0</a:t>
            </a:r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802487" y="3277733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0/1</a:t>
            </a:r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27213" y="5254005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0/0</a:t>
            </a:r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22331" y="4688288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0/0</a:t>
            </a:r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 rot="20880507">
            <a:off x="2791737" y="2282731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0/0</a:t>
            </a:r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346586" y="4444702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0/1</a:t>
            </a:r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 rot="16464184">
            <a:off x="891132" y="3885396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0/1</a:t>
            </a:r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711028" y="3667279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0/1</a:t>
            </a:r>
            <a:endParaRPr lang="zh-CN" altLang="en-US"/>
          </a:p>
        </p:txBody>
      </p:sp>
      <p:cxnSp>
        <p:nvCxnSpPr>
          <p:cNvPr id="47" name="曲线连接符 46"/>
          <p:cNvCxnSpPr>
            <a:stCxn id="4" idx="6"/>
            <a:endCxn id="11" idx="2"/>
          </p:cNvCxnSpPr>
          <p:nvPr/>
        </p:nvCxnSpPr>
        <p:spPr>
          <a:xfrm>
            <a:off x="2555776" y="1552997"/>
            <a:ext cx="295232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线连接符 48"/>
          <p:cNvCxnSpPr>
            <a:stCxn id="9" idx="0"/>
            <a:endCxn id="4" idx="4"/>
          </p:cNvCxnSpPr>
          <p:nvPr/>
        </p:nvCxnSpPr>
        <p:spPr>
          <a:xfrm rot="5400000" flipH="1" flipV="1">
            <a:off x="1919871" y="2192698"/>
            <a:ext cx="695747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/>
          <p:cNvCxnSpPr>
            <a:stCxn id="7" idx="0"/>
            <a:endCxn id="9" idx="4"/>
          </p:cNvCxnSpPr>
          <p:nvPr/>
        </p:nvCxnSpPr>
        <p:spPr>
          <a:xfrm rot="16200000" flipV="1">
            <a:off x="1923331" y="3468638"/>
            <a:ext cx="727720" cy="3889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曲线连接符 52"/>
          <p:cNvCxnSpPr>
            <a:stCxn id="5" idx="0"/>
            <a:endCxn id="10" idx="3"/>
          </p:cNvCxnSpPr>
          <p:nvPr/>
        </p:nvCxnSpPr>
        <p:spPr>
          <a:xfrm rot="5400000" flipH="1" flipV="1">
            <a:off x="2785891" y="2447430"/>
            <a:ext cx="2288428" cy="3324723"/>
          </a:xfrm>
          <a:prstGeom prst="curvedConnector3">
            <a:avLst>
              <a:gd name="adj1" fmla="val 1836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线连接符 55"/>
          <p:cNvCxnSpPr>
            <a:stCxn id="11" idx="6"/>
            <a:endCxn id="8" idx="6"/>
          </p:cNvCxnSpPr>
          <p:nvPr/>
        </p:nvCxnSpPr>
        <p:spPr>
          <a:xfrm>
            <a:off x="6084168" y="1552997"/>
            <a:ext cx="12700" cy="259987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10" idx="4"/>
          </p:cNvCxnSpPr>
          <p:nvPr/>
        </p:nvCxnSpPr>
        <p:spPr>
          <a:xfrm rot="5400000">
            <a:off x="3354562" y="2003127"/>
            <a:ext cx="1393651" cy="348949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8" idx="4"/>
            <a:endCxn id="5" idx="6"/>
          </p:cNvCxnSpPr>
          <p:nvPr/>
        </p:nvCxnSpPr>
        <p:spPr>
          <a:xfrm rot="5400000">
            <a:off x="3625391" y="3375087"/>
            <a:ext cx="1101130" cy="324036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6" idx="4"/>
            <a:endCxn id="6" idx="6"/>
          </p:cNvCxnSpPr>
          <p:nvPr/>
        </p:nvCxnSpPr>
        <p:spPr>
          <a:xfrm rot="5400000" flipH="1" flipV="1">
            <a:off x="5797314" y="5594933"/>
            <a:ext cx="291827" cy="288032"/>
          </a:xfrm>
          <a:prstGeom prst="curvedConnector4">
            <a:avLst>
              <a:gd name="adj1" fmla="val -78334"/>
              <a:gd name="adj2" fmla="val 1793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571327" y="989112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0/0</a:t>
            </a:r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484712" y="4501762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1/0</a:t>
            </a:r>
            <a:endParaRPr lang="zh-CN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771327" y="3412924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1/0</a:t>
            </a:r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556162" y="3597590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1/0</a:t>
            </a:r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090518" y="5884863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1/1</a:t>
            </a:r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87667" y="5057620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1/1</a:t>
            </a:r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771327" y="2098065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1/1</a:t>
            </a:r>
            <a:endParaRPr lang="zh-CN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063428" y="1222419"/>
            <a:ext cx="7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1/1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6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422446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82453" y="1412776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Psnr=28.2499</a:t>
            </a: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4" y="3356992"/>
            <a:ext cx="4163408" cy="234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13412" y="4344200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Psnr=32.6696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13412" y="692696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SoftCast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66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4392488" cy="247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836712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Psnr=37.4149</a:t>
            </a: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446459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92080" y="4216442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Psnr=42.2611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23357" y="323364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SoftCast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473940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1516142"/>
            <a:ext cx="146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Psnr=47.0481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36096" y="868070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SoftCast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9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4689547" cy="26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260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数字视频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52120" y="677807"/>
            <a:ext cx="146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Psnr=28.2233</a:t>
            </a:r>
          </a:p>
          <a:p>
            <a:r>
              <a:rPr lang="en-US" altLang="zh-CN" smtClean="0"/>
              <a:t>QP=41</a:t>
            </a: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472995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2120" y="3717032"/>
            <a:ext cx="146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Psnr=24.0720</a:t>
            </a:r>
          </a:p>
          <a:p>
            <a:r>
              <a:rPr lang="en-US" altLang="zh-CN" smtClean="0"/>
              <a:t>QP=50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195</Words>
  <Application>Microsoft Office PowerPoint</Application>
  <PresentationFormat>全屏显示(4:3)</PresentationFormat>
  <Paragraphs>105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lingyu liu</dc:creator>
  <cp:lastModifiedBy>lly-474</cp:lastModifiedBy>
  <cp:revision>29</cp:revision>
  <dcterms:created xsi:type="dcterms:W3CDTF">2018-02-25T03:25:58Z</dcterms:created>
  <dcterms:modified xsi:type="dcterms:W3CDTF">2018-02-28T07:26:27Z</dcterms:modified>
</cp:coreProperties>
</file>